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1"/>
  </p:notesMasterIdLst>
  <p:sldIdLst>
    <p:sldId id="324" r:id="rId2"/>
    <p:sldId id="461" r:id="rId3"/>
    <p:sldId id="465" r:id="rId4"/>
    <p:sldId id="474" r:id="rId5"/>
    <p:sldId id="475" r:id="rId6"/>
    <p:sldId id="470" r:id="rId7"/>
    <p:sldId id="471" r:id="rId8"/>
    <p:sldId id="476" r:id="rId9"/>
    <p:sldId id="47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37C58B6-A90A-4116-8142-A4FE5AE37829}">
          <p14:sldIdLst>
            <p14:sldId id="324"/>
            <p14:sldId id="461"/>
            <p14:sldId id="465"/>
            <p14:sldId id="474"/>
            <p14:sldId id="475"/>
            <p14:sldId id="470"/>
            <p14:sldId id="471"/>
            <p14:sldId id="476"/>
            <p14:sldId id="473"/>
          </p14:sldIdLst>
        </p14:section>
        <p14:section name="Abschnitt ohne Titel" id="{64187779-1B04-472F-9DC0-2379F93B83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na Soltmann" initials="OS" lastIdx="1" clrIdx="0">
    <p:extLst>
      <p:ext uri="{19B8F6BF-5375-455C-9EA6-DF929625EA0E}">
        <p15:presenceInfo xmlns:p15="http://schemas.microsoft.com/office/powerpoint/2012/main" userId="03f745a2dd37cf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334F-ED18-784F-89B5-4FEE9B2F11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2926-5122-0A4F-AE26-F6CB8B58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4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50181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think-cell Folie" r:id="rId16" imgW="424" imgH="421" progId="TCLayout.ActiveDocument.1">
                  <p:embed/>
                </p:oleObj>
              </mc:Choice>
              <mc:Fallback>
                <p:oleObj name="think-cell Folie" r:id="rId16" imgW="424" imgH="42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01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4504" y="1170935"/>
            <a:ext cx="10352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What is measured/can be measured at your University to assess research performance? </a:t>
            </a:r>
            <a:endParaRPr lang="en-US" sz="3600" b="1" i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b="1" i="1" smtClean="0"/>
              <a:t>UNIVERSITY OF PRISHTINA</a:t>
            </a:r>
          </a:p>
          <a:p>
            <a:pPr algn="ctr"/>
            <a:r>
              <a:rPr lang="en-US" sz="3600" b="1" i="1" smtClean="0"/>
              <a:t>Team</a:t>
            </a:r>
            <a:r>
              <a:rPr lang="en-US" sz="3600" b="1" i="1"/>
              <a:t>: </a:t>
            </a:r>
            <a:r>
              <a:rPr lang="en-US" sz="3600" i="1" smtClean="0"/>
              <a:t>Zana Limani Fazliu(UP-FECE</a:t>
            </a:r>
            <a:r>
              <a:rPr lang="en-US" sz="3600" i="1"/>
              <a:t>)</a:t>
            </a:r>
          </a:p>
          <a:p>
            <a:pPr algn="ctr"/>
            <a:r>
              <a:rPr lang="en-US" sz="3600" i="1" smtClean="0"/>
              <a:t>Hëna </a:t>
            </a:r>
            <a:r>
              <a:rPr lang="en-US" sz="3600" i="1"/>
              <a:t>Maloku (UP-FECE)</a:t>
            </a:r>
          </a:p>
          <a:p>
            <a:pPr algn="ctr"/>
            <a:r>
              <a:rPr lang="en-US" sz="3600" i="1" smtClean="0"/>
              <a:t>Valon Raça(UP-FECE</a:t>
            </a:r>
            <a:r>
              <a:rPr lang="en-US" sz="3600" i="1"/>
              <a:t>)</a:t>
            </a:r>
          </a:p>
          <a:p>
            <a:pPr algn="ctr"/>
            <a:r>
              <a:rPr lang="en-US" sz="3600" i="1" smtClean="0"/>
              <a:t>Valdete Rexhëbeqaj Hamiti </a:t>
            </a:r>
            <a:r>
              <a:rPr lang="en-US" sz="3600" i="1"/>
              <a:t>(UP-FECE)</a:t>
            </a:r>
          </a:p>
          <a:p>
            <a:pPr algn="ctr"/>
            <a:r>
              <a:rPr lang="en-US" sz="3600" i="1" smtClean="0"/>
              <a:t>Avni Hajdari </a:t>
            </a:r>
            <a:r>
              <a:rPr lang="en-US" sz="3600" i="1"/>
              <a:t>(</a:t>
            </a:r>
            <a:r>
              <a:rPr lang="en-US" sz="3600" i="1" smtClean="0"/>
              <a:t>UP)</a:t>
            </a:r>
            <a:endParaRPr lang="en-US" sz="3600" i="1"/>
          </a:p>
          <a:p>
            <a:pPr algn="just"/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4504" y="1986237"/>
            <a:ext cx="10452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/>
              <a:t>For individual </a:t>
            </a:r>
            <a:r>
              <a:rPr lang="en-US" b="1"/>
              <a:t>researchers</a:t>
            </a:r>
          </a:p>
          <a:p>
            <a:pPr algn="just"/>
            <a:r>
              <a:rPr lang="en-US" b="1" smtClean="0"/>
              <a:t>Scientific impact: </a:t>
            </a: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Number of </a:t>
            </a:r>
            <a:r>
              <a:rPr lang="en-US"/>
              <a:t>scientific </a:t>
            </a:r>
            <a:r>
              <a:rPr lang="en-US" smtClean="0"/>
              <a:t>publications as first or corresponding author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mtClean="0"/>
              <a:t>Quality and ranking of journals in indexing platforms such as  Web of Science, Scopus, EBSCO, DOAJ, Worldcat.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mtClean="0"/>
              <a:t>Higher points are accorded to journals indexed in Web of Science SCIE, SSCI, AHCI and Scopus Q1, Q2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mtClean="0"/>
              <a:t>The full list is included in UP Regulation 191 dt. 16.02.2021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/>
              <a:t>Number </a:t>
            </a:r>
            <a:r>
              <a:rPr lang="en-US" smtClean="0"/>
              <a:t>of international and national research projects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mtClean="0"/>
              <a:t>Number of participations and presentations at international/national conferences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mtClean="0"/>
              <a:t>Number of MSc/PhD thesis supervised</a:t>
            </a:r>
            <a:endParaRPr lang="de-DE" dirty="0"/>
          </a:p>
          <a:p>
            <a:r>
              <a:rPr lang="en-US" b="1" dirty="0"/>
              <a:t>Research impact to society: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Contributions to society, University and Faculty which may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Participation in projects serving the community and society at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Participation in the peer review process as a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Participation in University/ Faculty committees, evaluation bodies or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5112604-150C-4EB5-9C3E-D9C9966198DA}"/>
              </a:ext>
            </a:extLst>
          </p:cNvPr>
          <p:cNvSpPr txBox="1"/>
          <p:nvPr/>
        </p:nvSpPr>
        <p:spPr>
          <a:xfrm>
            <a:off x="1097343" y="1327570"/>
            <a:ext cx="1084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3600" b="1" i="1" smtClean="0">
                <a:solidFill>
                  <a:schemeClr val="accent6">
                    <a:lumMod val="75000"/>
                  </a:schemeClr>
                </a:solidFill>
              </a:rPr>
              <a:t>currently measured at University of Prishtina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4504" y="1986237"/>
            <a:ext cx="10452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/>
              <a:t>For academic units</a:t>
            </a:r>
            <a:endParaRPr lang="en-US" b="1"/>
          </a:p>
          <a:p>
            <a:r>
              <a:rPr lang="en-US" b="1" smtClean="0"/>
              <a:t>Scientific impact</a:t>
            </a:r>
            <a:endParaRPr lang="en-US" b="1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/>
              <a:t>Number of scientific publications </a:t>
            </a:r>
            <a:r>
              <a:rPr lang="en-US" smtClean="0"/>
              <a:t>in international and national peer reviewed journals of unit academic staff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Number of scientific publications presented at international/national conferences </a:t>
            </a:r>
            <a:r>
              <a:rPr lang="en-US"/>
              <a:t>of unit </a:t>
            </a:r>
            <a:r>
              <a:rPr lang="en-US" smtClean="0"/>
              <a:t>academic staff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Number of international and national research projects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Research Infrastructure, including laboratories, equipment, etc. </a:t>
            </a:r>
          </a:p>
          <a:p>
            <a:r>
              <a:rPr lang="en-US" b="1" smtClean="0"/>
              <a:t>Societal impact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Number of international and national projects that aim at improving the society as a whole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/>
              <a:t>Number of publications/activities resulting from such projects</a:t>
            </a:r>
            <a:endParaRPr lang="en-US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Number of citizens and organizations involved</a:t>
            </a:r>
            <a:endParaRPr lang="en-US"/>
          </a:p>
          <a:p>
            <a:r>
              <a:rPr lang="en-US" b="1" smtClean="0"/>
              <a:t>Impact on Policy </a:t>
            </a:r>
            <a:r>
              <a:rPr lang="en-US" b="1"/>
              <a:t>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Number </a:t>
            </a:r>
            <a:r>
              <a:rPr lang="en-US" smtClean="0"/>
              <a:t>of activities </a:t>
            </a:r>
            <a:r>
              <a:rPr lang="en-US"/>
              <a:t>with public authorities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Number of technical/policy papers</a:t>
            </a:r>
            <a:endParaRPr lang="en-US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5112604-150C-4EB5-9C3E-D9C9966198DA}"/>
              </a:ext>
            </a:extLst>
          </p:cNvPr>
          <p:cNvSpPr txBox="1"/>
          <p:nvPr/>
        </p:nvSpPr>
        <p:spPr>
          <a:xfrm>
            <a:off x="1097343" y="1327570"/>
            <a:ext cx="1084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3600" b="1" i="1" smtClean="0">
                <a:solidFill>
                  <a:schemeClr val="accent6">
                    <a:lumMod val="75000"/>
                  </a:schemeClr>
                </a:solidFill>
              </a:rPr>
              <a:t>currently measured at University of Prishtina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4540" y="1986237"/>
            <a:ext cx="10452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/>
              <a:t>For academic units</a:t>
            </a:r>
            <a:endParaRPr lang="en-US" b="1"/>
          </a:p>
          <a:p>
            <a:r>
              <a:rPr lang="en-US" b="1"/>
              <a:t>Business impact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/>
              <a:t>Number of agreements with business and industry partners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/>
              <a:t>Participation of businesses and </a:t>
            </a:r>
            <a:r>
              <a:rPr lang="en-US" smtClean="0"/>
              <a:t>organizations </a:t>
            </a:r>
            <a:r>
              <a:rPr lang="en-US"/>
              <a:t>in industry advisory </a:t>
            </a:r>
            <a:r>
              <a:rPr lang="en-US" smtClean="0"/>
              <a:t>boards</a:t>
            </a:r>
            <a:endParaRPr lang="de-DE" b="1" smtClean="0"/>
          </a:p>
          <a:p>
            <a:r>
              <a:rPr lang="de-DE" b="1" smtClean="0"/>
              <a:t>Research </a:t>
            </a:r>
            <a:r>
              <a:rPr lang="de-DE" b="1"/>
              <a:t>impact to education: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/>
              <a:t>Number of research-oriented courses for students and young researchers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mtClean="0"/>
              <a:t>Number of research staff with doctoral degrees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mtClean="0"/>
              <a:t>Number of PhD, MSc students</a:t>
            </a:r>
            <a:endParaRPr lang="en-US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mtClean="0"/>
              <a:t>Number </a:t>
            </a:r>
            <a:r>
              <a:rPr lang="en-US"/>
              <a:t>of external</a:t>
            </a:r>
            <a:r>
              <a:rPr lang="en-GB"/>
              <a:t>/</a:t>
            </a:r>
            <a:r>
              <a:rPr lang="de-DE"/>
              <a:t>visiting </a:t>
            </a:r>
            <a:r>
              <a:rPr lang="en-US" smtClean="0"/>
              <a:t>professors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5112604-150C-4EB5-9C3E-D9C9966198DA}"/>
              </a:ext>
            </a:extLst>
          </p:cNvPr>
          <p:cNvSpPr txBox="1"/>
          <p:nvPr/>
        </p:nvSpPr>
        <p:spPr>
          <a:xfrm>
            <a:off x="1097343" y="1327570"/>
            <a:ext cx="1084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3600" b="1" i="1" smtClean="0">
                <a:solidFill>
                  <a:schemeClr val="accent6">
                    <a:lumMod val="75000"/>
                  </a:schemeClr>
                </a:solidFill>
              </a:rPr>
              <a:t>currently measured at University of Prishtina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3164" y="2385253"/>
            <a:ext cx="9855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mtClean="0"/>
              <a:t>Individual researchers and academic staff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mtClean="0"/>
              <a:t>Currently research performance of individual staff is measured at 4-year intervals, when contracts are renewed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mtClean="0"/>
              <a:t>The evaluation is performed by an evaluation committee from the academic unit, and confirmed by a Universitly level consultation body. The evaluation and the contract renewal is approved by the University Senate</a:t>
            </a:r>
          </a:p>
          <a:p>
            <a:pPr algn="just"/>
            <a:endParaRPr lang="en-US" sz="2000" b="1" smtClean="0"/>
          </a:p>
          <a:p>
            <a:pPr algn="just"/>
            <a:r>
              <a:rPr lang="de-DE" sz="2000" b="1" smtClean="0"/>
              <a:t>Academic units: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mtClean="0"/>
              <a:t>Currently research performance of academic units is evaluated during the accreditation process of the study programmes, usually at 3-year intervals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FAD23828-1A6D-4DAE-AA5F-EDD09F7F6D48}"/>
              </a:ext>
            </a:extLst>
          </p:cNvPr>
          <p:cNvSpPr txBox="1"/>
          <p:nvPr/>
        </p:nvSpPr>
        <p:spPr>
          <a:xfrm>
            <a:off x="1124713" y="992068"/>
            <a:ext cx="1077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smtClean="0">
                <a:solidFill>
                  <a:schemeClr val="accent6">
                    <a:lumMod val="75000"/>
                  </a:schemeClr>
                </a:solidFill>
              </a:rPr>
              <a:t>How often is research performance assessed at 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University of Prishtina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192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12600" y="2473577"/>
            <a:ext cx="93767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The research performance assessment process should be performed on yearly basis, both for individual academic staff and academic units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The KPIs should include additional parameters such as: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Number and rating of </a:t>
            </a:r>
            <a:r>
              <a:rPr lang="en-US" sz="2400"/>
              <a:t>citations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Number </a:t>
            </a:r>
            <a:r>
              <a:rPr lang="en-US" sz="2400"/>
              <a:t>of courses for the general </a:t>
            </a:r>
            <a:r>
              <a:rPr lang="en-US" sz="2400" smtClean="0"/>
              <a:t>public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Number </a:t>
            </a:r>
            <a:r>
              <a:rPr lang="en-US" sz="2400"/>
              <a:t>of company </a:t>
            </a:r>
            <a:r>
              <a:rPr lang="en-US" sz="2400" smtClean="0"/>
              <a:t>spin-offs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Research </a:t>
            </a:r>
            <a:r>
              <a:rPr lang="en-US" sz="2400"/>
              <a:t>based courses for </a:t>
            </a:r>
            <a:r>
              <a:rPr lang="en-US" sz="2400" smtClean="0"/>
              <a:t>businesses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Number </a:t>
            </a:r>
            <a:r>
              <a:rPr lang="en-US" sz="2400"/>
              <a:t>of academia-business </a:t>
            </a:r>
            <a:r>
              <a:rPr lang="en-US" sz="2400" smtClean="0"/>
              <a:t>networks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smtClean="0"/>
              <a:t>Number  </a:t>
            </a:r>
            <a:r>
              <a:rPr lang="en-US" sz="2400"/>
              <a:t>of contracts results from academia-business partnerships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240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2400" smtClean="0"/>
          </a:p>
          <a:p>
            <a:endParaRPr lang="de-DE" sz="2000" dirty="0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FAD23828-1A6D-4DAE-AA5F-EDD09F7F6D48}"/>
              </a:ext>
            </a:extLst>
          </p:cNvPr>
          <p:cNvSpPr txBox="1"/>
          <p:nvPr/>
        </p:nvSpPr>
        <p:spPr>
          <a:xfrm>
            <a:off x="1728131" y="1415248"/>
            <a:ext cx="924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What can be 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</a:rPr>
              <a:t>improved </a:t>
            </a:r>
            <a:r>
              <a:rPr lang="en-US" sz="3600" b="1" i="1" smtClean="0">
                <a:solidFill>
                  <a:schemeClr val="accent6">
                    <a:lumMod val="75000"/>
                  </a:schemeClr>
                </a:solidFill>
              </a:rPr>
              <a:t>at University of Prishtina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The action plan at </a:t>
            </a:r>
            <a:r>
              <a:rPr lang="en-US" b="1" i="1">
                <a:solidFill>
                  <a:schemeClr val="accent6">
                    <a:lumMod val="75000"/>
                  </a:schemeClr>
                </a:solidFill>
              </a:rPr>
              <a:t>University of </a:t>
            </a:r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Prishtina</a:t>
            </a:r>
            <a:endParaRPr lang="sq-AL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strategic plan of University of Prishtina (2020-2022) includes:</a:t>
            </a:r>
          </a:p>
          <a:p>
            <a:pPr lvl="1"/>
            <a:r>
              <a:rPr lang="en-US" smtClean="0"/>
              <a:t>Development of Key Performance Indicators (Deadline: March 2022)</a:t>
            </a:r>
          </a:p>
          <a:p>
            <a:pPr lvl="1"/>
            <a:r>
              <a:rPr lang="en-US" smtClean="0"/>
              <a:t>Yearly report of research results including number of scientific publications, number of conferences, and number of research/artistic groups founded (ongoing, budget allocated: 1% of UP budget).</a:t>
            </a:r>
          </a:p>
          <a:p>
            <a:r>
              <a:rPr lang="en-US" smtClean="0"/>
              <a:t>Currently UP is working towards drafting guidelines for academic staff performance evaluation including creation of individual Performance Cards for academic staff</a:t>
            </a:r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58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q-AL" dirty="0"/>
              <a:t/>
            </a:r>
            <a:br>
              <a:rPr lang="sq-AL" dirty="0"/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01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76180" y="3750286"/>
            <a:ext cx="4426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BS3u2xUAJGUlwn7n7r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601</Words>
  <Application>Microsoft Office PowerPoint</Application>
  <PresentationFormat>Widescreen</PresentationFormat>
  <Paragraphs>84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think-cell Folie</vt:lpstr>
      <vt:lpstr>PowerPoint Presentation</vt:lpstr>
      <vt:lpstr>    </vt:lpstr>
      <vt:lpstr>    </vt:lpstr>
      <vt:lpstr>    </vt:lpstr>
      <vt:lpstr>    </vt:lpstr>
      <vt:lpstr>    </vt:lpstr>
      <vt:lpstr>    </vt:lpstr>
      <vt:lpstr>The action plan at University of Prishtina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 Art dhe Dizajn Lënda: Metoda të Kërkimit Shkencor</dc:title>
  <dc:creator>Ariola Memia</dc:creator>
  <cp:lastModifiedBy>User</cp:lastModifiedBy>
  <cp:revision>973</cp:revision>
  <dcterms:created xsi:type="dcterms:W3CDTF">2016-10-25T06:26:43Z</dcterms:created>
  <dcterms:modified xsi:type="dcterms:W3CDTF">2021-12-17T19:12:05Z</dcterms:modified>
</cp:coreProperties>
</file>