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5"/>
  </p:notesMasterIdLst>
  <p:sldIdLst>
    <p:sldId id="324" r:id="rId2"/>
    <p:sldId id="256" r:id="rId3"/>
    <p:sldId id="329" r:id="rId4"/>
    <p:sldId id="333" r:id="rId5"/>
    <p:sldId id="335" r:id="rId6"/>
    <p:sldId id="336" r:id="rId7"/>
    <p:sldId id="337" r:id="rId8"/>
    <p:sldId id="338" r:id="rId9"/>
    <p:sldId id="339" r:id="rId10"/>
    <p:sldId id="341" r:id="rId11"/>
    <p:sldId id="342" r:id="rId12"/>
    <p:sldId id="343" r:id="rId13"/>
    <p:sldId id="27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37C58B6-A90A-4116-8142-A4FE5AE37829}">
          <p14:sldIdLst>
            <p14:sldId id="324"/>
            <p14:sldId id="256"/>
            <p14:sldId id="329"/>
            <p14:sldId id="333"/>
            <p14:sldId id="335"/>
            <p14:sldId id="336"/>
            <p14:sldId id="337"/>
            <p14:sldId id="338"/>
            <p14:sldId id="339"/>
            <p14:sldId id="341"/>
            <p14:sldId id="342"/>
            <p14:sldId id="343"/>
          </p14:sldIdLst>
        </p14:section>
        <p14:section name="Abschnitt ohne Titel" id="{64187779-1B04-472F-9DC0-2379F93B8388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0" autoAdjust="0"/>
    <p:restoredTop sz="78344" autoAdjust="0"/>
  </p:normalViewPr>
  <p:slideViewPr>
    <p:cSldViewPr snapToGrid="0">
      <p:cViewPr varScale="1">
        <p:scale>
          <a:sx n="89" d="100"/>
          <a:sy n="89" d="100"/>
        </p:scale>
        <p:origin x="10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1334F-ED18-784F-89B5-4FEE9B2F115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2926-5122-0A4F-AE26-F6CB8B58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4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6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2926-5122-0A4F-AE26-F6CB8B58C0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4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6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8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2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5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2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50181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424" imgH="421" progId="TCLayout.ActiveDocument.1">
                  <p:embed/>
                </p:oleObj>
              </mc:Choice>
              <mc:Fallback>
                <p:oleObj name="think-cell Folie" r:id="rId15" imgW="424" imgH="42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User Dashboard 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688" y="1954317"/>
            <a:ext cx="9962979" cy="40217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77908" y="3305909"/>
            <a:ext cx="2332892" cy="189913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6817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Using the platform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/>
              <a:t>Content management using WordPress Dashboard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70" y="2791341"/>
            <a:ext cx="11554686" cy="12753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24491" y="2791341"/>
            <a:ext cx="648865" cy="643521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  <p:sp>
        <p:nvSpPr>
          <p:cNvPr id="4" name="TextBox 3"/>
          <p:cNvSpPr txBox="1"/>
          <p:nvPr/>
        </p:nvSpPr>
        <p:spPr>
          <a:xfrm>
            <a:off x="10808677" y="3587262"/>
            <a:ext cx="136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Click here for Log In</a:t>
            </a:r>
            <a:endParaRPr lang="sq-AL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49" y="4385993"/>
            <a:ext cx="10531728" cy="16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Using the platform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/>
              <a:t>Content management using WordPress Dashboard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Guidance provided by contractor on how to use WordPress</a:t>
            </a:r>
          </a:p>
          <a:p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6" y="2791341"/>
            <a:ext cx="11591218" cy="1487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876" y="2704830"/>
            <a:ext cx="1633170" cy="53074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  <p:sp>
        <p:nvSpPr>
          <p:cNvPr id="4" name="TextBox 3"/>
          <p:cNvSpPr txBox="1"/>
          <p:nvPr/>
        </p:nvSpPr>
        <p:spPr>
          <a:xfrm>
            <a:off x="523875" y="3353367"/>
            <a:ext cx="132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Click here to access WordPress dashboard</a:t>
            </a:r>
            <a:endParaRPr lang="sq-A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1882" y="2499997"/>
            <a:ext cx="10148236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Thank you for your attention!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26665" y="4665135"/>
            <a:ext cx="43926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4000"/>
              </a:lnSpc>
              <a:spcBef>
                <a:spcPct val="25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99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325" y="1275462"/>
            <a:ext cx="7766936" cy="1223805"/>
          </a:xfrm>
        </p:spPr>
        <p:txBody>
          <a:bodyPr>
            <a:normAutofit/>
          </a:bodyPr>
          <a:lstStyle/>
          <a:p>
            <a:br>
              <a:rPr lang="en-US" sz="2000" dirty="0">
                <a:latin typeface="Arial Black" panose="020B0A040201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Developing Research and </a:t>
            </a:r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InnoVation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CapacitiEs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in Albania and Kosovo/ DRIVE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801" y="2962083"/>
            <a:ext cx="10725150" cy="2298685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Ref. no. 610307-EPP-1-2019-AL-EPPKA2-CBHE-JP</a:t>
            </a:r>
          </a:p>
          <a:p>
            <a:endParaRPr lang="en-US" dirty="0"/>
          </a:p>
          <a:p>
            <a:r>
              <a:rPr lang="en-US" b="1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Sustainability and networking workshop (WP5/WP9</a:t>
            </a:r>
            <a:r>
              <a:rPr lang="en-US" b="1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) </a:t>
            </a:r>
          </a:p>
          <a:p>
            <a:r>
              <a:rPr lang="en-US" sz="3600" b="1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The DRIVE Virtual Platform</a:t>
            </a:r>
            <a:endParaRPr lang="en-US" sz="3600" b="1" dirty="0"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13-14 October 2022 (Milano, Italy)</a:t>
            </a:r>
          </a:p>
        </p:txBody>
      </p:sp>
    </p:spTree>
    <p:extLst>
      <p:ext uri="{BB962C8B-B14F-4D97-AF65-F5344CB8AC3E}">
        <p14:creationId xmlns:p14="http://schemas.microsoft.com/office/powerpoint/2010/main" val="90465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7626" y="1312307"/>
            <a:ext cx="11344274" cy="48866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Motivation and goals</a:t>
            </a:r>
          </a:p>
          <a:p>
            <a:r>
              <a:rPr lang="en-US" sz="2200"/>
              <a:t>Contribute to the development of the research and innovation capacities of HEIs in Albania and Kosovo by facilitating networking between partners</a:t>
            </a:r>
          </a:p>
          <a:p>
            <a:r>
              <a:rPr lang="en-US" sz="2200"/>
              <a:t>Promote research excellence and innovation by developing a network that eases the interdisciplinary and cooperation  among local and international actors</a:t>
            </a:r>
          </a:p>
          <a:p>
            <a:r>
              <a:rPr lang="en-US" sz="2200" b="1"/>
              <a:t>Goals</a:t>
            </a:r>
          </a:p>
          <a:p>
            <a:pPr lvl="1"/>
            <a:r>
              <a:rPr lang="en-US"/>
              <a:t>Facilitate the sustainable development of research and innovation capabilities of HEIs in Albania and Kosovo</a:t>
            </a:r>
          </a:p>
          <a:p>
            <a:pPr lvl="1"/>
            <a:r>
              <a:rPr lang="en-US"/>
              <a:t>Enable the easy exchange of research ideas and resources between project partners</a:t>
            </a:r>
          </a:p>
          <a:p>
            <a:pPr lvl="1"/>
            <a:r>
              <a:rPr lang="en-US"/>
              <a:t>Facilitate inter-disciplinary research collaboration at regional and international level</a:t>
            </a:r>
            <a:endParaRPr lang="en-US" sz="1800" b="1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64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What is the Virtual Platform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A web-based online collaboration tool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driveplatform.eu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Arial" panose="020B0604020202020204" pitchFamily="34" charset="0"/>
              </a:rPr>
              <a:t>Accessible via the DRIVE project website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Arial" panose="020B0604020202020204" pitchFamily="34" charset="0"/>
              </a:rPr>
              <a:t>Available to Consortium Partners only (for the moment)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Arial" panose="020B0604020202020204" pitchFamily="34" charset="0"/>
              </a:rPr>
              <a:t>Access restricted to registered users only, except general information sections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Arial" panose="020B0604020202020204" pitchFamily="34" charset="0"/>
              </a:rPr>
              <a:t>Possibility for outside partners to register (Register link)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3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Features of the Virtual Platform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b="1"/>
              <a:t>Discover and search  - </a:t>
            </a:r>
            <a:r>
              <a:rPr lang="en-US" i="1"/>
              <a:t>Invitations and Calls for Collaboration</a:t>
            </a:r>
            <a:r>
              <a:rPr lang="en-US"/>
              <a:t> section</a:t>
            </a:r>
          </a:p>
          <a:p>
            <a:pPr lvl="1"/>
            <a:r>
              <a:rPr lang="en-US"/>
              <a:t>Discover new research initiatives and funding opportunities </a:t>
            </a:r>
          </a:p>
          <a:p>
            <a:pPr lvl="1"/>
            <a:r>
              <a:rPr lang="en-US"/>
              <a:t>Registered users will be able to publish calls and invitations for collaboration.</a:t>
            </a:r>
          </a:p>
          <a:p>
            <a:pPr lvl="1"/>
            <a:r>
              <a:rPr lang="en-US"/>
              <a:t> Users can be grouped into research teams and the team leader can post calls and invitations on behalf of the research team</a:t>
            </a:r>
          </a:p>
          <a:p>
            <a:pPr lvl="1"/>
            <a:r>
              <a:rPr lang="en-US"/>
              <a:t>Interested researchers can then get in touch to share details</a:t>
            </a:r>
          </a:p>
        </p:txBody>
      </p:sp>
    </p:spTree>
    <p:extLst>
      <p:ext uri="{BB962C8B-B14F-4D97-AF65-F5344CB8AC3E}">
        <p14:creationId xmlns:p14="http://schemas.microsoft.com/office/powerpoint/2010/main" val="378787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Features of the Virtual Platform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b="1"/>
              <a:t>Discover and search  - </a:t>
            </a:r>
            <a:r>
              <a:rPr lang="en-US" i="1"/>
              <a:t>Invitations and Calls for Collaboration</a:t>
            </a:r>
            <a:r>
              <a:rPr lang="en-US"/>
              <a:t> section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85" y="2853961"/>
            <a:ext cx="11371256" cy="2494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8431" y="3974123"/>
            <a:ext cx="2356338" cy="151227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64240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Features of the Virtual Platform</a:t>
            </a:r>
            <a:endParaRPr lang="en-US" dirty="0"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b="1"/>
              <a:t>Structured project management</a:t>
            </a:r>
            <a:endParaRPr lang="en-US"/>
          </a:p>
          <a:p>
            <a:r>
              <a:rPr lang="en-US" sz="2400"/>
              <a:t>Registered users/research team can publish their research projects, </a:t>
            </a:r>
          </a:p>
          <a:p>
            <a:r>
              <a:rPr lang="en-US" sz="2400"/>
              <a:t>They can list participants to the project </a:t>
            </a:r>
          </a:p>
          <a:p>
            <a:r>
              <a:rPr lang="en-US" sz="2400"/>
              <a:t>Publish deliverables, reports, publications that result from the project. </a:t>
            </a:r>
          </a:p>
          <a:p>
            <a:r>
              <a:rPr lang="en-US" sz="2400"/>
              <a:t>Announce activities planned within the project </a:t>
            </a:r>
          </a:p>
          <a:p>
            <a:r>
              <a:rPr lang="en-US" sz="2400"/>
              <a:t>Publish reports of completed activities. </a:t>
            </a:r>
          </a:p>
          <a:p>
            <a:r>
              <a:rPr lang="en-US" sz="2400"/>
              <a:t>The platform will also feature a Calendar of activities, where other users can discover activities announced by other users which may be of interest </a:t>
            </a:r>
          </a:p>
          <a:p>
            <a:r>
              <a:rPr lang="en-US" sz="2400"/>
              <a:t>Items posted in the platform will have different visibility options</a:t>
            </a:r>
          </a:p>
        </p:txBody>
      </p:sp>
    </p:spTree>
    <p:extLst>
      <p:ext uri="{BB962C8B-B14F-4D97-AF65-F5344CB8AC3E}">
        <p14:creationId xmlns:p14="http://schemas.microsoft.com/office/powerpoint/2010/main" val="37512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Features of the Virtual Platform</a:t>
            </a:r>
            <a:endParaRPr lang="en-US" dirty="0"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b="1"/>
              <a:t>Structured project management</a:t>
            </a:r>
          </a:p>
          <a:p>
            <a:pPr marL="228600" lvl="1">
              <a:spcBef>
                <a:spcPts val="1000"/>
              </a:spcBef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85" y="2853961"/>
            <a:ext cx="11371256" cy="24943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8766" y="3844813"/>
            <a:ext cx="4777858" cy="151227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9589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04" y="100014"/>
            <a:ext cx="8865296" cy="12152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sq-AL" dirty="0"/>
            </a:br>
            <a:br>
              <a:rPr lang="en-US" dirty="0">
                <a:latin typeface="Arial" panose="020B0604020202020204" pitchFamily="34" charset="0"/>
              </a:rPr>
            </a:br>
            <a:br>
              <a:rPr lang="sq-AL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7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6" y="1401746"/>
            <a:ext cx="11344274" cy="45743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Features of the Virtual Platform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b="1"/>
              <a:t>Dissemination and reach</a:t>
            </a:r>
            <a:endParaRPr lang="en-US"/>
          </a:p>
          <a:p>
            <a:r>
              <a:rPr lang="en-US"/>
              <a:t>A repository for research outputs. </a:t>
            </a:r>
          </a:p>
          <a:p>
            <a:r>
              <a:rPr lang="en-US"/>
              <a:t>Registered users will be able to store </a:t>
            </a:r>
          </a:p>
          <a:p>
            <a:pPr lvl="1"/>
            <a:r>
              <a:rPr lang="en-US"/>
              <a:t>published manuscripts and drafts</a:t>
            </a:r>
          </a:p>
          <a:p>
            <a:pPr lvl="1"/>
            <a:r>
              <a:rPr lang="en-US"/>
              <a:t>media, code, technical reports, etc. </a:t>
            </a:r>
          </a:p>
          <a:p>
            <a:r>
              <a:rPr lang="en-US"/>
              <a:t>All publically visible items will be available also to unregistered visitors of the platform, thereby contributing to the dissemination of the research results</a:t>
            </a:r>
            <a:r>
              <a:rPr lang="en-US" sz="2400"/>
              <a:t>.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94752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tBS3u2xUAJGUlwn7n7r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501</Words>
  <Application>Microsoft Office PowerPoint</Application>
  <PresentationFormat>Widescreen</PresentationFormat>
  <Paragraphs>86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Monotype Sorts</vt:lpstr>
      <vt:lpstr>Office Theme</vt:lpstr>
      <vt:lpstr>think-cell Folie</vt:lpstr>
      <vt:lpstr>PowerPoint Presentation</vt:lpstr>
      <vt:lpstr> Developing Research and InnoVation CapacitiEs in Albania and Kosovo/ DRIVE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 Art dhe Dizajn Lënda: Metoda të Kërkimit Shkencor</dc:title>
  <dc:creator>Manjola Hoxha</dc:creator>
  <cp:lastModifiedBy>Flora Krasniqi</cp:lastModifiedBy>
  <cp:revision>448</cp:revision>
  <dcterms:created xsi:type="dcterms:W3CDTF">2016-10-25T06:26:43Z</dcterms:created>
  <dcterms:modified xsi:type="dcterms:W3CDTF">2023-03-30T12:32:51Z</dcterms:modified>
</cp:coreProperties>
</file>